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59"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8FE7F75-CCF6-4627-9772-F5518C4CCF17}" type="datetimeFigureOut">
              <a:rPr lang="en-US" smtClean="0"/>
              <a:pPr/>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1BCFD9-2BF3-422F-BCEC-DD6D2B473C3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FE7F75-CCF6-4627-9772-F5518C4CCF17}" type="datetimeFigureOut">
              <a:rPr lang="en-US" smtClean="0"/>
              <a:pPr/>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1BCFD9-2BF3-422F-BCEC-DD6D2B473C3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FE7F75-CCF6-4627-9772-F5518C4CCF17}" type="datetimeFigureOut">
              <a:rPr lang="en-US" smtClean="0"/>
              <a:pPr/>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1BCFD9-2BF3-422F-BCEC-DD6D2B473C3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FE7F75-CCF6-4627-9772-F5518C4CCF17}" type="datetimeFigureOut">
              <a:rPr lang="en-US" smtClean="0"/>
              <a:pPr/>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1BCFD9-2BF3-422F-BCEC-DD6D2B473C3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FE7F75-CCF6-4627-9772-F5518C4CCF17}" type="datetimeFigureOut">
              <a:rPr lang="en-US" smtClean="0"/>
              <a:pPr/>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1BCFD9-2BF3-422F-BCEC-DD6D2B473C3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8FE7F75-CCF6-4627-9772-F5518C4CCF17}" type="datetimeFigureOut">
              <a:rPr lang="en-US" smtClean="0"/>
              <a:pPr/>
              <a:t>3/11/2020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1BCFD9-2BF3-422F-BCEC-DD6D2B473C3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8FE7F75-CCF6-4627-9772-F5518C4CCF17}" type="datetimeFigureOut">
              <a:rPr lang="en-US" smtClean="0"/>
              <a:pPr/>
              <a:t>3/11/2020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1BCFD9-2BF3-422F-BCEC-DD6D2B473C3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8FE7F75-CCF6-4627-9772-F5518C4CCF17}" type="datetimeFigureOut">
              <a:rPr lang="en-US" smtClean="0"/>
              <a:pPr/>
              <a:t>3/11/2020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1BCFD9-2BF3-422F-BCEC-DD6D2B473C3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FE7F75-CCF6-4627-9772-F5518C4CCF17}" type="datetimeFigureOut">
              <a:rPr lang="en-US" smtClean="0"/>
              <a:pPr/>
              <a:t>3/11/2020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1BCFD9-2BF3-422F-BCEC-DD6D2B473C3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FE7F75-CCF6-4627-9772-F5518C4CCF17}" type="datetimeFigureOut">
              <a:rPr lang="en-US" smtClean="0"/>
              <a:pPr/>
              <a:t>3/11/2020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1BCFD9-2BF3-422F-BCEC-DD6D2B473C3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FE7F75-CCF6-4627-9772-F5518C4CCF17}" type="datetimeFigureOut">
              <a:rPr lang="en-US" smtClean="0"/>
              <a:pPr/>
              <a:t>3/11/2020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1BCFD9-2BF3-422F-BCEC-DD6D2B473C3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FE7F75-CCF6-4627-9772-F5518C4CCF17}" type="datetimeFigureOut">
              <a:rPr lang="en-US" smtClean="0"/>
              <a:pPr/>
              <a:t>3/11/2020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1BCFD9-2BF3-422F-BCEC-DD6D2B473C3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Indian Economics – An Overview</a:t>
            </a:r>
            <a:br>
              <a:rPr lang="en-US" dirty="0" smtClean="0"/>
            </a:br>
            <a:r>
              <a:rPr lang="en-US" dirty="0" smtClean="0"/>
              <a:t>By </a:t>
            </a:r>
            <a:endParaRPr lang="en-US" dirty="0"/>
          </a:p>
        </p:txBody>
      </p:sp>
      <p:sp>
        <p:nvSpPr>
          <p:cNvPr id="3" name="Subtitle 2"/>
          <p:cNvSpPr>
            <a:spLocks noGrp="1"/>
          </p:cNvSpPr>
          <p:nvPr>
            <p:ph type="subTitle" idx="1"/>
          </p:nvPr>
        </p:nvSpPr>
        <p:spPr/>
        <p:txBody>
          <a:bodyPr>
            <a:normAutofit/>
          </a:bodyPr>
          <a:lstStyle/>
          <a:p>
            <a:r>
              <a:rPr lang="en-US" sz="4800" dirty="0" smtClean="0">
                <a:solidFill>
                  <a:srgbClr val="FF0000"/>
                </a:solidFill>
              </a:rPr>
              <a:t>Dr. C. </a:t>
            </a:r>
            <a:r>
              <a:rPr lang="en-US" sz="4800" dirty="0" err="1" smtClean="0">
                <a:solidFill>
                  <a:srgbClr val="FF0000"/>
                </a:solidFill>
              </a:rPr>
              <a:t>Dhandapani</a:t>
            </a:r>
            <a:r>
              <a:rPr lang="en-US" sz="4800" dirty="0" smtClean="0">
                <a:solidFill>
                  <a:srgbClr val="FF0000"/>
                </a:solidFill>
              </a:rPr>
              <a:t>, Professor of Economics</a:t>
            </a:r>
            <a:endParaRPr lang="en-US" sz="4800"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Salient Features of Indian Economy</a:t>
            </a:r>
            <a:endParaRPr lang="en-US" dirty="0"/>
          </a:p>
        </p:txBody>
      </p:sp>
      <p:sp>
        <p:nvSpPr>
          <p:cNvPr id="3" name="Content Placeholder 2"/>
          <p:cNvSpPr>
            <a:spLocks noGrp="1"/>
          </p:cNvSpPr>
          <p:nvPr>
            <p:ph idx="1"/>
          </p:nvPr>
        </p:nvSpPr>
        <p:spPr/>
        <p:txBody>
          <a:bodyPr/>
          <a:lstStyle/>
          <a:p>
            <a:r>
              <a:rPr lang="en-US" dirty="0" smtClean="0"/>
              <a:t>Indian Economy is termed as the developing economy of the world.</a:t>
            </a:r>
          </a:p>
          <a:p>
            <a:r>
              <a:rPr lang="en-US" dirty="0" smtClean="0"/>
              <a:t>Some Features like low per Capita income, higher population below poverty line, poor infrastructure, Agriculture based economy and lower rate of capital formation, tagged it as a developing economy.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WORLD BANK</a:t>
            </a:r>
            <a:endParaRPr lang="en-US" dirty="0"/>
          </a:p>
        </p:txBody>
      </p:sp>
      <p:sp>
        <p:nvSpPr>
          <p:cNvPr id="3" name="Content Placeholder 2"/>
          <p:cNvSpPr>
            <a:spLocks noGrp="1"/>
          </p:cNvSpPr>
          <p:nvPr>
            <p:ph idx="1"/>
          </p:nvPr>
        </p:nvSpPr>
        <p:spPr/>
        <p:txBody>
          <a:bodyPr>
            <a:normAutofit lnSpcReduction="10000"/>
          </a:bodyPr>
          <a:lstStyle/>
          <a:p>
            <a:r>
              <a:rPr lang="en-US" dirty="0" smtClean="0"/>
              <a:t>The world Bank Development Report (2006) classified the various countries on the basis of Gross National Income (GNI) </a:t>
            </a:r>
            <a:r>
              <a:rPr lang="en-US" dirty="0" err="1" smtClean="0"/>
              <a:t>Percapita.The</a:t>
            </a:r>
            <a:r>
              <a:rPr lang="en-US" dirty="0" smtClean="0"/>
              <a:t> countries are divided into low income countries with 2004 GNP </a:t>
            </a:r>
            <a:r>
              <a:rPr lang="en-US" dirty="0" err="1" smtClean="0"/>
              <a:t>percapita</a:t>
            </a:r>
            <a:r>
              <a:rPr lang="en-US" dirty="0" smtClean="0"/>
              <a:t> $825 and below; and (b) lower middle income countries with GNP </a:t>
            </a:r>
            <a:r>
              <a:rPr lang="en-US" dirty="0" err="1" smtClean="0"/>
              <a:t>percapita</a:t>
            </a:r>
            <a:r>
              <a:rPr lang="en-US" dirty="0" smtClean="0"/>
              <a:t> ranging between $826 </a:t>
            </a:r>
            <a:r>
              <a:rPr lang="en-US" dirty="0" err="1" smtClean="0"/>
              <a:t>ans</a:t>
            </a:r>
            <a:r>
              <a:rPr lang="en-US" dirty="0" smtClean="0"/>
              <a:t> $3255.(c) Upper-Middle income countries with GNP </a:t>
            </a:r>
            <a:r>
              <a:rPr lang="en-US" dirty="0" err="1" smtClean="0"/>
              <a:t>Percapita</a:t>
            </a:r>
            <a:r>
              <a:rPr lang="en-US" dirty="0" smtClean="0"/>
              <a:t> ranging between  $3256 - $3255.</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533400"/>
          </a:xfrm>
        </p:spPr>
        <p:txBody>
          <a:bodyPr>
            <a:normAutofit fontScale="90000"/>
          </a:bodyPr>
          <a:lstStyle/>
          <a:p>
            <a:r>
              <a:rPr lang="en-US" dirty="0" smtClean="0"/>
              <a:t/>
            </a:r>
            <a:br>
              <a:rPr lang="en-US" dirty="0" smtClean="0"/>
            </a:br>
            <a:r>
              <a:rPr lang="en-US" dirty="0" smtClean="0"/>
              <a:t>Change in World Bank Terminology</a:t>
            </a:r>
            <a:br>
              <a:rPr lang="en-US" dirty="0" smtClean="0"/>
            </a:br>
            <a:r>
              <a:rPr lang="en-US" dirty="0" smtClean="0"/>
              <a:t>	</a:t>
            </a:r>
            <a:r>
              <a:rPr lang="en-US" sz="2000" dirty="0" smtClean="0"/>
              <a:t>Following current </a:t>
            </a:r>
            <a:r>
              <a:rPr lang="en-US" sz="2000" dirty="0" err="1" smtClean="0"/>
              <a:t>statstical</a:t>
            </a:r>
            <a:r>
              <a:rPr lang="en-US" sz="2000" dirty="0" smtClean="0"/>
              <a:t> practices ,the world bank has recently adopted the new terminology in line with the 1993 system of National </a:t>
            </a:r>
            <a:r>
              <a:rPr lang="en-US" sz="2000" dirty="0" err="1" smtClean="0"/>
              <a:t>Accounts.The</a:t>
            </a:r>
            <a:r>
              <a:rPr lang="en-US" sz="2000" dirty="0" smtClean="0"/>
              <a:t> changes in terms are below;</a:t>
            </a:r>
            <a:endParaRPr lang="en-US" dirty="0"/>
          </a:p>
        </p:txBody>
      </p:sp>
      <p:sp>
        <p:nvSpPr>
          <p:cNvPr id="6" name="Text Placeholder 5"/>
          <p:cNvSpPr>
            <a:spLocks noGrp="1"/>
          </p:cNvSpPr>
          <p:nvPr>
            <p:ph type="body" idx="1"/>
          </p:nvPr>
        </p:nvSpPr>
        <p:spPr>
          <a:xfrm>
            <a:off x="457200" y="1981199"/>
            <a:ext cx="4040188" cy="533401"/>
          </a:xfrm>
        </p:spPr>
        <p:txBody>
          <a:bodyPr>
            <a:normAutofit/>
          </a:bodyPr>
          <a:lstStyle/>
          <a:p>
            <a:r>
              <a:rPr lang="en-US" dirty="0" smtClean="0"/>
              <a:t>Previous Terminology</a:t>
            </a:r>
            <a:endParaRPr lang="en-US" dirty="0"/>
          </a:p>
        </p:txBody>
      </p:sp>
      <p:sp>
        <p:nvSpPr>
          <p:cNvPr id="7" name="Content Placeholder 6"/>
          <p:cNvSpPr>
            <a:spLocks noGrp="1"/>
          </p:cNvSpPr>
          <p:nvPr>
            <p:ph sz="half" idx="2"/>
          </p:nvPr>
        </p:nvSpPr>
        <p:spPr>
          <a:xfrm>
            <a:off x="457200" y="2666999"/>
            <a:ext cx="4040188" cy="3459163"/>
          </a:xfrm>
        </p:spPr>
        <p:txBody>
          <a:bodyPr/>
          <a:lstStyle/>
          <a:p>
            <a:r>
              <a:rPr lang="en-US" dirty="0" smtClean="0"/>
              <a:t>Gross National Product (GNP)</a:t>
            </a:r>
          </a:p>
          <a:p>
            <a:r>
              <a:rPr lang="en-US" dirty="0" smtClean="0"/>
              <a:t>GNP </a:t>
            </a:r>
            <a:r>
              <a:rPr lang="en-US" dirty="0" err="1" smtClean="0"/>
              <a:t>percapita</a:t>
            </a:r>
            <a:endParaRPr lang="en-US" dirty="0" smtClean="0"/>
          </a:p>
          <a:p>
            <a:r>
              <a:rPr lang="en-US" dirty="0" smtClean="0"/>
              <a:t>Private Consumption</a:t>
            </a:r>
          </a:p>
          <a:p>
            <a:r>
              <a:rPr lang="en-US" dirty="0" smtClean="0"/>
              <a:t>General Government consumption</a:t>
            </a:r>
          </a:p>
          <a:p>
            <a:r>
              <a:rPr lang="en-US" dirty="0" smtClean="0"/>
              <a:t>Gross Domestic Investment</a:t>
            </a:r>
            <a:endParaRPr lang="en-US" dirty="0"/>
          </a:p>
        </p:txBody>
      </p:sp>
      <p:sp>
        <p:nvSpPr>
          <p:cNvPr id="8" name="Text Placeholder 7"/>
          <p:cNvSpPr>
            <a:spLocks noGrp="1"/>
          </p:cNvSpPr>
          <p:nvPr>
            <p:ph type="body" sz="quarter" idx="3"/>
          </p:nvPr>
        </p:nvSpPr>
        <p:spPr>
          <a:xfrm>
            <a:off x="4645025" y="2057400"/>
            <a:ext cx="4041775" cy="457200"/>
          </a:xfrm>
        </p:spPr>
        <p:txBody>
          <a:bodyPr>
            <a:normAutofit/>
          </a:bodyPr>
          <a:lstStyle/>
          <a:p>
            <a:r>
              <a:rPr lang="en-US" dirty="0" smtClean="0"/>
              <a:t>New Terminology</a:t>
            </a:r>
            <a:endParaRPr lang="en-US" dirty="0"/>
          </a:p>
        </p:txBody>
      </p:sp>
      <p:sp>
        <p:nvSpPr>
          <p:cNvPr id="9" name="Content Placeholder 8"/>
          <p:cNvSpPr>
            <a:spLocks noGrp="1"/>
          </p:cNvSpPr>
          <p:nvPr>
            <p:ph sz="quarter" idx="4"/>
          </p:nvPr>
        </p:nvSpPr>
        <p:spPr>
          <a:xfrm>
            <a:off x="4645025" y="2819399"/>
            <a:ext cx="4041775" cy="3306763"/>
          </a:xfrm>
        </p:spPr>
        <p:txBody>
          <a:bodyPr/>
          <a:lstStyle/>
          <a:p>
            <a:r>
              <a:rPr lang="en-US" dirty="0" smtClean="0"/>
              <a:t>Gross National Income (GNI)</a:t>
            </a:r>
          </a:p>
          <a:p>
            <a:r>
              <a:rPr lang="en-US" dirty="0" smtClean="0"/>
              <a:t>GNI </a:t>
            </a:r>
            <a:r>
              <a:rPr lang="en-US" dirty="0" err="1" smtClean="0"/>
              <a:t>Percapita</a:t>
            </a:r>
            <a:endParaRPr lang="en-US" dirty="0" smtClean="0"/>
          </a:p>
          <a:p>
            <a:r>
              <a:rPr lang="en-US" dirty="0" smtClean="0"/>
              <a:t>Household final Consumption expenditure</a:t>
            </a:r>
          </a:p>
          <a:p>
            <a:r>
              <a:rPr lang="en-US" dirty="0" smtClean="0"/>
              <a:t>General Government</a:t>
            </a:r>
          </a:p>
          <a:p>
            <a:r>
              <a:rPr lang="en-US" dirty="0" smtClean="0"/>
              <a:t>Final Consumption</a:t>
            </a:r>
          </a:p>
          <a:p>
            <a:r>
              <a:rPr lang="en-US" dirty="0" smtClean="0"/>
              <a:t>Gross Capital Formation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Features of Developing Economy</a:t>
            </a:r>
            <a:endParaRPr lang="en-US" dirty="0"/>
          </a:p>
        </p:txBody>
      </p:sp>
      <p:sp>
        <p:nvSpPr>
          <p:cNvPr id="10" name="Content Placeholder 9"/>
          <p:cNvSpPr>
            <a:spLocks noGrp="1"/>
          </p:cNvSpPr>
          <p:nvPr>
            <p:ph idx="1"/>
          </p:nvPr>
        </p:nvSpPr>
        <p:spPr/>
        <p:txBody>
          <a:bodyPr>
            <a:normAutofit fontScale="92500"/>
          </a:bodyPr>
          <a:lstStyle/>
          <a:p>
            <a:r>
              <a:rPr lang="en-US" sz="2400" dirty="0" smtClean="0"/>
              <a:t>Gradual rise in </a:t>
            </a:r>
            <a:r>
              <a:rPr lang="en-US" sz="2400" dirty="0" err="1" smtClean="0"/>
              <a:t>percapita</a:t>
            </a:r>
            <a:r>
              <a:rPr lang="en-US" sz="2400" dirty="0" smtClean="0"/>
              <a:t> income from a low level.</a:t>
            </a:r>
          </a:p>
          <a:p>
            <a:r>
              <a:rPr lang="en-US" sz="2400" dirty="0" smtClean="0"/>
              <a:t>Gradual rise in </a:t>
            </a:r>
            <a:r>
              <a:rPr lang="en-US" sz="2400" dirty="0" err="1" smtClean="0"/>
              <a:t>percapita</a:t>
            </a:r>
            <a:r>
              <a:rPr lang="en-US" sz="2400" dirty="0" smtClean="0"/>
              <a:t> saving and capital formation .</a:t>
            </a:r>
          </a:p>
          <a:p>
            <a:r>
              <a:rPr lang="en-US" sz="2400" dirty="0" smtClean="0"/>
              <a:t>Gradual decline of the contribution of the agriculture sector towards national income.</a:t>
            </a:r>
          </a:p>
          <a:p>
            <a:r>
              <a:rPr lang="en-US" sz="2400" dirty="0" smtClean="0"/>
              <a:t>Gradual expansion of infrastructural facilities.</a:t>
            </a:r>
          </a:p>
          <a:p>
            <a:r>
              <a:rPr lang="en-US" sz="2400" dirty="0" smtClean="0"/>
              <a:t>Falling incidence of poverty, adult illiteracy, gender discrimination etc.</a:t>
            </a:r>
          </a:p>
          <a:p>
            <a:r>
              <a:rPr lang="en-US" sz="2400" dirty="0" smtClean="0"/>
              <a:t>Gradual shift in occupational structure in favor of industrial  and service activities</a:t>
            </a:r>
          </a:p>
          <a:p>
            <a:r>
              <a:rPr lang="en-US" sz="2400" dirty="0" smtClean="0"/>
              <a:t>Gradual improvement in the standard of living of common people.</a:t>
            </a:r>
          </a:p>
          <a:p>
            <a:r>
              <a:rPr lang="en-US" sz="2400" dirty="0" smtClean="0"/>
              <a:t>Gradual improvements in science and Technology.</a:t>
            </a:r>
          </a:p>
          <a:p>
            <a:endParaRPr lang="en-US" sz="2000"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2800" dirty="0" smtClean="0"/>
              <a:t>Difference between Economic Growth and Economic Development</a:t>
            </a:r>
            <a:endParaRPr lang="en-US" sz="2800" dirty="0"/>
          </a:p>
        </p:txBody>
      </p:sp>
      <p:sp>
        <p:nvSpPr>
          <p:cNvPr id="5" name="Text Placeholder 4"/>
          <p:cNvSpPr>
            <a:spLocks noGrp="1"/>
          </p:cNvSpPr>
          <p:nvPr>
            <p:ph type="body" idx="1"/>
          </p:nvPr>
        </p:nvSpPr>
        <p:spPr>
          <a:xfrm>
            <a:off x="457200" y="1295401"/>
            <a:ext cx="4040188" cy="609600"/>
          </a:xfrm>
        </p:spPr>
        <p:txBody>
          <a:bodyPr/>
          <a:lstStyle/>
          <a:p>
            <a:r>
              <a:rPr lang="en-US" dirty="0" smtClean="0"/>
              <a:t>Economic Growth</a:t>
            </a:r>
            <a:endParaRPr lang="en-US" dirty="0"/>
          </a:p>
        </p:txBody>
      </p:sp>
      <p:sp>
        <p:nvSpPr>
          <p:cNvPr id="6" name="Content Placeholder 5"/>
          <p:cNvSpPr>
            <a:spLocks noGrp="1"/>
          </p:cNvSpPr>
          <p:nvPr>
            <p:ph sz="half" idx="2"/>
          </p:nvPr>
        </p:nvSpPr>
        <p:spPr>
          <a:xfrm>
            <a:off x="457200" y="1828800"/>
            <a:ext cx="4040188" cy="4297363"/>
          </a:xfrm>
        </p:spPr>
        <p:txBody>
          <a:bodyPr/>
          <a:lstStyle/>
          <a:p>
            <a:r>
              <a:rPr lang="en-US" dirty="0" smtClean="0"/>
              <a:t>It indicates quantitative improvement in the economic progress of a country.</a:t>
            </a:r>
          </a:p>
          <a:p>
            <a:r>
              <a:rPr lang="en-US" dirty="0" smtClean="0"/>
              <a:t>It shows </a:t>
            </a:r>
            <a:r>
              <a:rPr lang="en-US" dirty="0" err="1" smtClean="0"/>
              <a:t>growthin</a:t>
            </a:r>
            <a:r>
              <a:rPr lang="en-US" dirty="0" smtClean="0"/>
              <a:t> national income and </a:t>
            </a:r>
            <a:r>
              <a:rPr lang="en-US" dirty="0" err="1" smtClean="0"/>
              <a:t>Percapita</a:t>
            </a:r>
            <a:r>
              <a:rPr lang="en-US" dirty="0" smtClean="0"/>
              <a:t> income overtime.</a:t>
            </a:r>
          </a:p>
          <a:p>
            <a:r>
              <a:rPr lang="en-US" dirty="0" smtClean="0"/>
              <a:t>A country may grow but it may not help.</a:t>
            </a:r>
            <a:endParaRPr lang="en-US" dirty="0"/>
          </a:p>
        </p:txBody>
      </p:sp>
      <p:sp>
        <p:nvSpPr>
          <p:cNvPr id="7" name="Text Placeholder 6"/>
          <p:cNvSpPr>
            <a:spLocks noGrp="1"/>
          </p:cNvSpPr>
          <p:nvPr>
            <p:ph type="body" sz="quarter" idx="3"/>
          </p:nvPr>
        </p:nvSpPr>
        <p:spPr>
          <a:xfrm>
            <a:off x="4645025" y="1219201"/>
            <a:ext cx="4041775" cy="609600"/>
          </a:xfrm>
        </p:spPr>
        <p:txBody>
          <a:bodyPr/>
          <a:lstStyle/>
          <a:p>
            <a:r>
              <a:rPr lang="en-US" dirty="0" smtClean="0"/>
              <a:t>Economic Development</a:t>
            </a:r>
            <a:endParaRPr lang="en-US" dirty="0"/>
          </a:p>
        </p:txBody>
      </p:sp>
      <p:sp>
        <p:nvSpPr>
          <p:cNvPr id="8" name="Content Placeholder 7"/>
          <p:cNvSpPr>
            <a:spLocks noGrp="1"/>
          </p:cNvSpPr>
          <p:nvPr>
            <p:ph sz="quarter" idx="4"/>
          </p:nvPr>
        </p:nvSpPr>
        <p:spPr>
          <a:xfrm>
            <a:off x="4645025" y="1828800"/>
            <a:ext cx="4041775" cy="4297363"/>
          </a:xfrm>
        </p:spPr>
        <p:txBody>
          <a:bodyPr>
            <a:normAutofit fontScale="92500" lnSpcReduction="20000"/>
          </a:bodyPr>
          <a:lstStyle/>
          <a:p>
            <a:r>
              <a:rPr lang="en-US" dirty="0" smtClean="0"/>
              <a:t>It indicates qualitative improvement in the economic progress of a country.</a:t>
            </a:r>
          </a:p>
          <a:p>
            <a:r>
              <a:rPr lang="en-US" dirty="0" smtClean="0"/>
              <a:t>It shows not only a sustained increase in national and </a:t>
            </a:r>
            <a:r>
              <a:rPr lang="en-US" dirty="0" err="1" smtClean="0"/>
              <a:t>percapita</a:t>
            </a:r>
            <a:r>
              <a:rPr lang="en-US" dirty="0" smtClean="0"/>
              <a:t>  income but also qualitative changes leading  to greater equality  of distributions of National income ,Improvements in infrastructural facilities.</a:t>
            </a:r>
          </a:p>
          <a:p>
            <a:r>
              <a:rPr lang="en-US" dirty="0" smtClean="0"/>
              <a:t>Economic development includes the notion of economic growth.</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Strategy of Economic Growth</a:t>
            </a:r>
            <a:endParaRPr lang="en-US" dirty="0"/>
          </a:p>
        </p:txBody>
      </p:sp>
      <p:sp>
        <p:nvSpPr>
          <p:cNvPr id="7" name="Content Placeholder 6"/>
          <p:cNvSpPr>
            <a:spLocks noGrp="1"/>
          </p:cNvSpPr>
          <p:nvPr>
            <p:ph idx="1"/>
          </p:nvPr>
        </p:nvSpPr>
        <p:spPr/>
        <p:txBody>
          <a:bodyPr/>
          <a:lstStyle/>
          <a:p>
            <a:r>
              <a:rPr lang="en-US" dirty="0" smtClean="0"/>
              <a:t>Strategy of Balanced  Growth</a:t>
            </a:r>
          </a:p>
          <a:p>
            <a:pPr algn="just">
              <a:buNone/>
            </a:pPr>
            <a:r>
              <a:rPr lang="en-US" dirty="0"/>
              <a:t> </a:t>
            </a:r>
            <a:r>
              <a:rPr lang="en-US" dirty="0" smtClean="0"/>
              <a:t>  </a:t>
            </a:r>
            <a:r>
              <a:rPr lang="en-US" sz="2400" dirty="0" smtClean="0"/>
              <a:t>According to </a:t>
            </a:r>
            <a:r>
              <a:rPr lang="en-US" sz="2400" dirty="0" err="1" smtClean="0"/>
              <a:t>Nurkse,this</a:t>
            </a:r>
            <a:r>
              <a:rPr lang="en-US" sz="2400" dirty="0" smtClean="0"/>
              <a:t> Strategy can contribute to growth of an underdeveloped economy if both the manufacturing and agricultural sectors advance in </a:t>
            </a:r>
            <a:r>
              <a:rPr lang="en-US" sz="2400" dirty="0" err="1" smtClean="0"/>
              <a:t>synchronisation</a:t>
            </a:r>
            <a:r>
              <a:rPr lang="en-US" sz="2400" dirty="0" smtClean="0"/>
              <a:t> as backwardness of one sector will arrest growth in the other. </a:t>
            </a:r>
          </a:p>
          <a:p>
            <a:pPr marL="514350" indent="-514350" algn="just">
              <a:buNone/>
            </a:pPr>
            <a:r>
              <a:rPr lang="en-US" sz="2000" dirty="0"/>
              <a:t> </a:t>
            </a:r>
            <a:r>
              <a:rPr lang="en-US" sz="2000" dirty="0" smtClean="0"/>
              <a:t>      Advocated  by </a:t>
            </a:r>
            <a:r>
              <a:rPr lang="en-US" sz="2000" dirty="0" err="1" smtClean="0"/>
              <a:t>Hirschanman</a:t>
            </a:r>
            <a:r>
              <a:rPr lang="en-US" sz="2000" dirty="0" smtClean="0"/>
              <a:t> ,</a:t>
            </a:r>
            <a:r>
              <a:rPr lang="en-US" sz="2000" dirty="0" err="1" smtClean="0"/>
              <a:t>Singer,Fleming</a:t>
            </a:r>
            <a:r>
              <a:rPr lang="en-US" sz="2000" dirty="0" smtClean="0"/>
              <a:t> ,Growth in the underdeveloped countries can be  stimulated  by creating imbalance rather than balance among different sectors of the economy.</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buNone/>
            </a:pPr>
            <a:r>
              <a:rPr lang="en-US" sz="9600" smtClean="0"/>
              <a:t>Thanks To </a:t>
            </a:r>
            <a:r>
              <a:rPr lang="en-US" sz="9600" dirty="0" smtClean="0"/>
              <a:t>All</a:t>
            </a:r>
            <a:endParaRPr lang="en-US" sz="9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433</Words>
  <Application>Microsoft Office PowerPoint</Application>
  <PresentationFormat>On-screen Show (4:3)</PresentationFormat>
  <Paragraphs>44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Indian Economics – An Overview By </vt:lpstr>
      <vt:lpstr>Salient Features of Indian Economy</vt:lpstr>
      <vt:lpstr>WORLD BANK</vt:lpstr>
      <vt:lpstr> Change in World Bank Terminology  Following current statstical practices ,the world bank has recently adopted the new terminology in line with the 1993 system of National Accounts.The changes in terms are below;</vt:lpstr>
      <vt:lpstr>Features of Developing Economy</vt:lpstr>
      <vt:lpstr>Difference between Economic Growth and Economic Development</vt:lpstr>
      <vt:lpstr>Strategy of Economic Growth</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8</cp:revision>
  <dcterms:created xsi:type="dcterms:W3CDTF">2020-03-11T10:29:39Z</dcterms:created>
  <dcterms:modified xsi:type="dcterms:W3CDTF">2020-03-11T11:37:11Z</dcterms:modified>
</cp:coreProperties>
</file>